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9" r:id="rId4"/>
    <p:sldId id="262" r:id="rId5"/>
    <p:sldId id="281" r:id="rId6"/>
    <p:sldId id="267" r:id="rId7"/>
    <p:sldId id="268" r:id="rId8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FFCC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16" y="-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11E0F-DA66-45BE-AB30-0C1692763F05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56CA2-D880-4483-9B62-96600F2E1E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78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089903"/>
            <a:ext cx="12192000" cy="7680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7408" y="5846063"/>
            <a:ext cx="7784592" cy="10119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1999" cy="9324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2192000" cy="826008"/>
          </a:xfrm>
          <a:custGeom>
            <a:avLst/>
            <a:gdLst/>
            <a:ahLst/>
            <a:cxnLst/>
            <a:rect l="l" t="t" r="r" b="b"/>
            <a:pathLst>
              <a:path w="12192000" h="826008">
                <a:moveTo>
                  <a:pt x="0" y="826008"/>
                </a:moveTo>
                <a:lnTo>
                  <a:pt x="12192000" y="826008"/>
                </a:lnTo>
                <a:lnTo>
                  <a:pt x="12192000" y="0"/>
                </a:lnTo>
                <a:lnTo>
                  <a:pt x="0" y="0"/>
                </a:lnTo>
                <a:lnTo>
                  <a:pt x="0" y="826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6784" y="143255"/>
            <a:ext cx="609600" cy="5516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6220966"/>
            <a:ext cx="7010398" cy="637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089903"/>
            <a:ext cx="12192000" cy="7680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07408" y="5846063"/>
            <a:ext cx="7784592" cy="10119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2191999" cy="9324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2192000" cy="826008"/>
          </a:xfrm>
          <a:custGeom>
            <a:avLst/>
            <a:gdLst/>
            <a:ahLst/>
            <a:cxnLst/>
            <a:rect l="l" t="t" r="r" b="b"/>
            <a:pathLst>
              <a:path w="12192000" h="826008">
                <a:moveTo>
                  <a:pt x="0" y="826008"/>
                </a:moveTo>
                <a:lnTo>
                  <a:pt x="12192000" y="826008"/>
                </a:lnTo>
                <a:lnTo>
                  <a:pt x="12192000" y="0"/>
                </a:lnTo>
                <a:lnTo>
                  <a:pt x="0" y="0"/>
                </a:lnTo>
                <a:lnTo>
                  <a:pt x="0" y="826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6784" y="143255"/>
            <a:ext cx="609600" cy="5516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6220966"/>
            <a:ext cx="7010398" cy="637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96963" y="1717801"/>
            <a:ext cx="4000004" cy="46154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950720"/>
            <a:ext cx="12192000" cy="3078479"/>
          </a:xfrm>
          <a:custGeom>
            <a:avLst/>
            <a:gdLst/>
            <a:ahLst/>
            <a:cxnLst/>
            <a:rect l="l" t="t" r="r" b="b"/>
            <a:pathLst>
              <a:path w="12192000" h="3078479">
                <a:moveTo>
                  <a:pt x="0" y="3078479"/>
                </a:moveTo>
                <a:lnTo>
                  <a:pt x="12192000" y="3078479"/>
                </a:lnTo>
                <a:lnTo>
                  <a:pt x="12192000" y="0"/>
                </a:lnTo>
                <a:lnTo>
                  <a:pt x="0" y="0"/>
                </a:lnTo>
                <a:lnTo>
                  <a:pt x="0" y="30784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7031" y="4189"/>
            <a:ext cx="11554968" cy="6853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86936" y="200318"/>
            <a:ext cx="825537" cy="9145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314217" y="423678"/>
            <a:ext cx="1358768" cy="5821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729246" y="853943"/>
            <a:ext cx="10573" cy="17780"/>
          </a:xfrm>
          <a:custGeom>
            <a:avLst/>
            <a:gdLst/>
            <a:ahLst/>
            <a:cxnLst/>
            <a:rect l="l" t="t" r="r" b="b"/>
            <a:pathLst>
              <a:path w="10573" h="17780">
                <a:moveTo>
                  <a:pt x="0" y="8890"/>
                </a:moveTo>
                <a:lnTo>
                  <a:pt x="10573" y="889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86945" y="849498"/>
            <a:ext cx="52874" cy="0"/>
          </a:xfrm>
          <a:custGeom>
            <a:avLst/>
            <a:gdLst/>
            <a:ahLst/>
            <a:cxnLst/>
            <a:rect l="l" t="t" r="r" b="b"/>
            <a:pathLst>
              <a:path w="52874">
                <a:moveTo>
                  <a:pt x="0" y="0"/>
                </a:moveTo>
                <a:lnTo>
                  <a:pt x="52874" y="0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686945" y="843783"/>
            <a:ext cx="44798" cy="1270"/>
          </a:xfrm>
          <a:custGeom>
            <a:avLst/>
            <a:gdLst/>
            <a:ahLst/>
            <a:cxnLst/>
            <a:rect l="l" t="t" r="r" b="b"/>
            <a:pathLst>
              <a:path w="44798" h="1270">
                <a:moveTo>
                  <a:pt x="0" y="635"/>
                </a:moveTo>
                <a:lnTo>
                  <a:pt x="44798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686945" y="798062"/>
            <a:ext cx="10490" cy="45720"/>
          </a:xfrm>
          <a:custGeom>
            <a:avLst/>
            <a:gdLst/>
            <a:ahLst/>
            <a:cxnLst/>
            <a:rect l="l" t="t" r="r" b="b"/>
            <a:pathLst>
              <a:path w="10490" h="45720">
                <a:moveTo>
                  <a:pt x="0" y="22860"/>
                </a:moveTo>
                <a:lnTo>
                  <a:pt x="10490" y="22860"/>
                </a:lnTo>
              </a:path>
            </a:pathLst>
          </a:custGeom>
          <a:ln w="4699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721337" y="798473"/>
            <a:ext cx="10407" cy="45716"/>
          </a:xfrm>
          <a:custGeom>
            <a:avLst/>
            <a:gdLst/>
            <a:ahLst/>
            <a:cxnLst/>
            <a:rect l="l" t="t" r="r" b="b"/>
            <a:pathLst>
              <a:path w="10407" h="45716">
                <a:moveTo>
                  <a:pt x="0" y="22858"/>
                </a:moveTo>
                <a:lnTo>
                  <a:pt x="10407" y="22858"/>
                </a:lnTo>
              </a:path>
            </a:pathLst>
          </a:custGeom>
          <a:ln w="46986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751649" y="798473"/>
            <a:ext cx="46214" cy="54958"/>
          </a:xfrm>
          <a:custGeom>
            <a:avLst/>
            <a:gdLst/>
            <a:ahLst/>
            <a:cxnLst/>
            <a:rect l="l" t="t" r="r" b="b"/>
            <a:pathLst>
              <a:path w="46214" h="54958">
                <a:moveTo>
                  <a:pt x="10490" y="0"/>
                </a:moveTo>
                <a:lnTo>
                  <a:pt x="0" y="0"/>
                </a:lnTo>
                <a:lnTo>
                  <a:pt x="0" y="54958"/>
                </a:lnTo>
                <a:lnTo>
                  <a:pt x="11611" y="54958"/>
                </a:lnTo>
                <a:lnTo>
                  <a:pt x="20641" y="39971"/>
                </a:lnTo>
                <a:lnTo>
                  <a:pt x="10490" y="39971"/>
                </a:lnTo>
                <a:lnTo>
                  <a:pt x="10490" y="0"/>
                </a:lnTo>
                <a:close/>
              </a:path>
              <a:path w="46214" h="54958">
                <a:moveTo>
                  <a:pt x="46214" y="14948"/>
                </a:moveTo>
                <a:lnTo>
                  <a:pt x="35718" y="14948"/>
                </a:lnTo>
                <a:lnTo>
                  <a:pt x="35718" y="54958"/>
                </a:lnTo>
                <a:lnTo>
                  <a:pt x="46214" y="54958"/>
                </a:lnTo>
                <a:lnTo>
                  <a:pt x="46214" y="14948"/>
                </a:lnTo>
                <a:close/>
              </a:path>
              <a:path w="46214" h="54958">
                <a:moveTo>
                  <a:pt x="46214" y="0"/>
                </a:moveTo>
                <a:lnTo>
                  <a:pt x="34680" y="0"/>
                </a:lnTo>
                <a:lnTo>
                  <a:pt x="10490" y="39971"/>
                </a:lnTo>
                <a:lnTo>
                  <a:pt x="20641" y="39971"/>
                </a:lnTo>
                <a:lnTo>
                  <a:pt x="35718" y="14948"/>
                </a:lnTo>
                <a:lnTo>
                  <a:pt x="46214" y="14948"/>
                </a:lnTo>
                <a:lnTo>
                  <a:pt x="462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812228" y="798473"/>
            <a:ext cx="46214" cy="54958"/>
          </a:xfrm>
          <a:custGeom>
            <a:avLst/>
            <a:gdLst/>
            <a:ahLst/>
            <a:cxnLst/>
            <a:rect l="l" t="t" r="r" b="b"/>
            <a:pathLst>
              <a:path w="46214" h="54958">
                <a:moveTo>
                  <a:pt x="10490" y="0"/>
                </a:moveTo>
                <a:lnTo>
                  <a:pt x="0" y="0"/>
                </a:lnTo>
                <a:lnTo>
                  <a:pt x="0" y="54958"/>
                </a:lnTo>
                <a:lnTo>
                  <a:pt x="11611" y="54958"/>
                </a:lnTo>
                <a:lnTo>
                  <a:pt x="20641" y="39971"/>
                </a:lnTo>
                <a:lnTo>
                  <a:pt x="10490" y="39971"/>
                </a:lnTo>
                <a:lnTo>
                  <a:pt x="10490" y="0"/>
                </a:lnTo>
                <a:close/>
              </a:path>
              <a:path w="46214" h="54958">
                <a:moveTo>
                  <a:pt x="46214" y="14948"/>
                </a:moveTo>
                <a:lnTo>
                  <a:pt x="35718" y="14948"/>
                </a:lnTo>
                <a:lnTo>
                  <a:pt x="35718" y="54958"/>
                </a:lnTo>
                <a:lnTo>
                  <a:pt x="46214" y="54958"/>
                </a:lnTo>
                <a:lnTo>
                  <a:pt x="46214" y="14948"/>
                </a:lnTo>
                <a:close/>
              </a:path>
              <a:path w="46214" h="54958">
                <a:moveTo>
                  <a:pt x="46214" y="0"/>
                </a:moveTo>
                <a:lnTo>
                  <a:pt x="34680" y="0"/>
                </a:lnTo>
                <a:lnTo>
                  <a:pt x="10490" y="39971"/>
                </a:lnTo>
                <a:lnTo>
                  <a:pt x="20641" y="39971"/>
                </a:lnTo>
                <a:lnTo>
                  <a:pt x="35718" y="14948"/>
                </a:lnTo>
                <a:lnTo>
                  <a:pt x="46214" y="14948"/>
                </a:lnTo>
                <a:lnTo>
                  <a:pt x="462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2872161" y="869184"/>
            <a:ext cx="7699" cy="2540"/>
          </a:xfrm>
          <a:custGeom>
            <a:avLst/>
            <a:gdLst/>
            <a:ahLst/>
            <a:cxnLst/>
            <a:rect l="l" t="t" r="r" b="b"/>
            <a:pathLst>
              <a:path w="7699" h="2540">
                <a:moveTo>
                  <a:pt x="0" y="1270"/>
                </a:moveTo>
                <a:lnTo>
                  <a:pt x="7699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872573" y="867913"/>
            <a:ext cx="7970" cy="1270"/>
          </a:xfrm>
          <a:custGeom>
            <a:avLst/>
            <a:gdLst/>
            <a:ahLst/>
            <a:cxnLst/>
            <a:rect l="l" t="t" r="r" b="b"/>
            <a:pathLst>
              <a:path w="7970" h="1270">
                <a:moveTo>
                  <a:pt x="0" y="635"/>
                </a:moveTo>
                <a:lnTo>
                  <a:pt x="7970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2872978" y="865373"/>
            <a:ext cx="8214" cy="2540"/>
          </a:xfrm>
          <a:custGeom>
            <a:avLst/>
            <a:gdLst/>
            <a:ahLst/>
            <a:cxnLst/>
            <a:rect l="l" t="t" r="r" b="b"/>
            <a:pathLst>
              <a:path w="8214" h="2540">
                <a:moveTo>
                  <a:pt x="0" y="1270"/>
                </a:moveTo>
                <a:lnTo>
                  <a:pt x="8214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2873523" y="862833"/>
            <a:ext cx="8501" cy="2540"/>
          </a:xfrm>
          <a:custGeom>
            <a:avLst/>
            <a:gdLst/>
            <a:ahLst/>
            <a:cxnLst/>
            <a:rect l="l" t="t" r="r" b="b"/>
            <a:pathLst>
              <a:path w="8501" h="2540">
                <a:moveTo>
                  <a:pt x="0" y="1270"/>
                </a:moveTo>
                <a:lnTo>
                  <a:pt x="8501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874042" y="860293"/>
            <a:ext cx="8800" cy="2540"/>
          </a:xfrm>
          <a:custGeom>
            <a:avLst/>
            <a:gdLst/>
            <a:ahLst/>
            <a:cxnLst/>
            <a:rect l="l" t="t" r="r" b="b"/>
            <a:pathLst>
              <a:path w="8800" h="2540">
                <a:moveTo>
                  <a:pt x="0" y="1270"/>
                </a:moveTo>
                <a:lnTo>
                  <a:pt x="8800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2874400" y="859023"/>
            <a:ext cx="9021" cy="1270"/>
          </a:xfrm>
          <a:custGeom>
            <a:avLst/>
            <a:gdLst/>
            <a:ahLst/>
            <a:cxnLst/>
            <a:rect l="l" t="t" r="r" b="b"/>
            <a:pathLst>
              <a:path w="9021" h="1270">
                <a:moveTo>
                  <a:pt x="0" y="635"/>
                </a:moveTo>
                <a:lnTo>
                  <a:pt x="9021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2874736" y="856483"/>
            <a:ext cx="9225" cy="2540"/>
          </a:xfrm>
          <a:custGeom>
            <a:avLst/>
            <a:gdLst/>
            <a:ahLst/>
            <a:cxnLst/>
            <a:rect l="l" t="t" r="r" b="b"/>
            <a:pathLst>
              <a:path w="9225" h="2540">
                <a:moveTo>
                  <a:pt x="0" y="1270"/>
                </a:moveTo>
                <a:lnTo>
                  <a:pt x="9225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2875157" y="853943"/>
            <a:ext cx="9503" cy="2540"/>
          </a:xfrm>
          <a:custGeom>
            <a:avLst/>
            <a:gdLst/>
            <a:ahLst/>
            <a:cxnLst/>
            <a:rect l="l" t="t" r="r" b="b"/>
            <a:pathLst>
              <a:path w="9503" h="2540">
                <a:moveTo>
                  <a:pt x="0" y="1270"/>
                </a:moveTo>
                <a:lnTo>
                  <a:pt x="9503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2875449" y="852673"/>
            <a:ext cx="9719" cy="1270"/>
          </a:xfrm>
          <a:custGeom>
            <a:avLst/>
            <a:gdLst/>
            <a:ahLst/>
            <a:cxnLst/>
            <a:rect l="l" t="t" r="r" b="b"/>
            <a:pathLst>
              <a:path w="9719" h="1270">
                <a:moveTo>
                  <a:pt x="0" y="635"/>
                </a:moveTo>
                <a:lnTo>
                  <a:pt x="9719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2875703" y="850133"/>
            <a:ext cx="9870" cy="2540"/>
          </a:xfrm>
          <a:custGeom>
            <a:avLst/>
            <a:gdLst/>
            <a:ahLst/>
            <a:cxnLst/>
            <a:rect l="l" t="t" r="r" b="b"/>
            <a:pathLst>
              <a:path w="9870" h="2540">
                <a:moveTo>
                  <a:pt x="0" y="1270"/>
                </a:moveTo>
                <a:lnTo>
                  <a:pt x="9870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2875941" y="847593"/>
            <a:ext cx="10043" cy="2540"/>
          </a:xfrm>
          <a:custGeom>
            <a:avLst/>
            <a:gdLst/>
            <a:ahLst/>
            <a:cxnLst/>
            <a:rect l="l" t="t" r="r" b="b"/>
            <a:pathLst>
              <a:path w="10043" h="2540">
                <a:moveTo>
                  <a:pt x="0" y="1270"/>
                </a:moveTo>
                <a:lnTo>
                  <a:pt x="10043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2876213" y="843783"/>
            <a:ext cx="10180" cy="3810"/>
          </a:xfrm>
          <a:custGeom>
            <a:avLst/>
            <a:gdLst/>
            <a:ahLst/>
            <a:cxnLst/>
            <a:rect l="l" t="t" r="r" b="b"/>
            <a:pathLst>
              <a:path w="10180" h="3810">
                <a:moveTo>
                  <a:pt x="0" y="1905"/>
                </a:moveTo>
                <a:lnTo>
                  <a:pt x="10180" y="1905"/>
                </a:lnTo>
              </a:path>
            </a:pathLst>
          </a:custGeom>
          <a:ln w="508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6589776" y="743699"/>
            <a:ext cx="5520435" cy="55173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6909816" y="1063752"/>
            <a:ext cx="4849368" cy="48463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0993" y="30226"/>
            <a:ext cx="10110012" cy="731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>
                <a:solidFill>
                  <a:srgbClr val="008BF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5675" y="1554861"/>
            <a:ext cx="10280650" cy="19523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83135" y="6567728"/>
            <a:ext cx="245872" cy="2240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122555">
              <a:lnSpc>
                <a:spcPct val="100000"/>
              </a:lnSpc>
            </a:pPr>
            <a:fld id="{81D60167-4931-47E6-BA6A-407CBD079E47}" type="slidenum"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‹#›</a:t>
            </a:fld>
            <a:endParaRPr sz="140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27.png"/><Relationship Id="rId4" Type="http://schemas.openxmlformats.org/officeDocument/2006/relationships/image" Target="../media/image9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190" y="2679649"/>
            <a:ext cx="5382895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ctr">
              <a:lnSpc>
                <a:spcPct val="100099"/>
              </a:lnSpc>
            </a:pPr>
            <a:r>
              <a:rPr lang="ru-RU" sz="2000" b="1" spc="-15" dirty="0" smtClean="0">
                <a:solidFill>
                  <a:srgbClr val="0079FF"/>
                </a:solidFill>
                <a:latin typeface="Arial"/>
                <a:cs typeface="Arial"/>
              </a:rPr>
              <a:t>Обучение по вопросам повышения качества кадастровых работ и снижения решений о приостановлении осуществления государственного кадастрового учета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20711" y="2947416"/>
            <a:ext cx="3953255" cy="18836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bject 9"/>
          <p:cNvSpPr/>
          <p:nvPr/>
        </p:nvSpPr>
        <p:spPr>
          <a:xfrm>
            <a:off x="33670" y="822464"/>
            <a:ext cx="8735568" cy="6016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8"/>
          <p:cNvSpPr/>
          <p:nvPr/>
        </p:nvSpPr>
        <p:spPr>
          <a:xfrm>
            <a:off x="3456432" y="811401"/>
            <a:ext cx="8735567" cy="60374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12192000" cy="11421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826008"/>
          </a:xfrm>
          <a:custGeom>
            <a:avLst/>
            <a:gdLst/>
            <a:ahLst/>
            <a:cxnLst/>
            <a:rect l="l" t="t" r="r" b="b"/>
            <a:pathLst>
              <a:path w="12192000" h="826008">
                <a:moveTo>
                  <a:pt x="0" y="826008"/>
                </a:moveTo>
                <a:lnTo>
                  <a:pt x="12192000" y="826008"/>
                </a:lnTo>
                <a:lnTo>
                  <a:pt x="12192000" y="0"/>
                </a:lnTo>
                <a:lnTo>
                  <a:pt x="0" y="0"/>
                </a:lnTo>
                <a:lnTo>
                  <a:pt x="0" y="826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600" y="201168"/>
            <a:ext cx="429768" cy="4328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94246"/>
            <a:ext cx="12192000" cy="10637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40993" y="30226"/>
            <a:ext cx="10110012" cy="575541"/>
          </a:xfrm>
          <a:prstGeom prst="rect">
            <a:avLst/>
          </a:prstGeom>
        </p:spPr>
        <p:txBody>
          <a:bodyPr vert="horz" wrap="square" lIns="0" tIns="143255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dirty="0" smtClean="0"/>
              <a:t>Уменьшение ошибок на этапе приема документов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6800" y="1066800"/>
            <a:ext cx="9906000" cy="4154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ru-RU" sz="2200" dirty="0" smtClean="0"/>
              <a:t>      Управлением </a:t>
            </a:r>
            <a:r>
              <a:rPr lang="ru-RU" sz="2200" dirty="0" err="1" smtClean="0"/>
              <a:t>Росреестра</a:t>
            </a:r>
            <a:r>
              <a:rPr lang="ru-RU" sz="2200" dirty="0" smtClean="0"/>
              <a:t> в </a:t>
            </a:r>
            <a:r>
              <a:rPr lang="ru-RU" sz="2200" dirty="0"/>
              <a:t>целях уменьшения количества решений о приостановлении регистрационных действий, связанных с некорректным приемом заявлений через РГАУ МФЦ, а так же повышения качества предоставляемых </a:t>
            </a:r>
            <a:r>
              <a:rPr lang="ru-RU" sz="2200" dirty="0" smtClean="0"/>
              <a:t>услуг, был </a:t>
            </a:r>
            <a:r>
              <a:rPr lang="ru-RU" sz="2200" dirty="0"/>
              <a:t>разработан чек-лист с перечнем списка  вариантов заявлений для государственного кадастрового учета, государственного учета и государственной регистрации прав (единой процедуры). </a:t>
            </a:r>
            <a:endParaRPr lang="ru-RU" sz="2200" dirty="0" smtClean="0"/>
          </a:p>
          <a:p>
            <a:pPr lvl="0" algn="just"/>
            <a:r>
              <a:rPr lang="ru-RU" sz="2200" dirty="0" smtClean="0"/>
              <a:t>Необходимо после завершения кадастровых работ кадастровому инженеру вместе с подготовленным техническим/межевым планами, актом обследования для заказчика кадастровых работ дополнительно прилагать чек-лист с указанием необходимого вида заявления для дальнейшего предоставления документов в РГАУ МФЦ.</a:t>
            </a:r>
          </a:p>
          <a:p>
            <a:pPr lvl="0" algn="just"/>
            <a:endParaRPr lang="ru-RU" sz="2200" dirty="0"/>
          </a:p>
        </p:txBody>
      </p:sp>
      <p:sp>
        <p:nvSpPr>
          <p:cNvPr id="18" name="object 18"/>
          <p:cNvSpPr/>
          <p:nvPr/>
        </p:nvSpPr>
        <p:spPr>
          <a:xfrm>
            <a:off x="4373881" y="4911850"/>
            <a:ext cx="1722119" cy="141427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1999" cy="9324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600" y="201168"/>
            <a:ext cx="429768" cy="4328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2192000" cy="11421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2192000" cy="826008"/>
          </a:xfrm>
          <a:custGeom>
            <a:avLst/>
            <a:gdLst/>
            <a:ahLst/>
            <a:cxnLst/>
            <a:rect l="l" t="t" r="r" b="b"/>
            <a:pathLst>
              <a:path w="12192000" h="826008">
                <a:moveTo>
                  <a:pt x="0" y="826008"/>
                </a:moveTo>
                <a:lnTo>
                  <a:pt x="12192000" y="826008"/>
                </a:lnTo>
                <a:lnTo>
                  <a:pt x="12192000" y="0"/>
                </a:lnTo>
                <a:lnTo>
                  <a:pt x="0" y="0"/>
                </a:lnTo>
                <a:lnTo>
                  <a:pt x="0" y="826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6784" y="143255"/>
            <a:ext cx="609600" cy="5516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56432" y="811401"/>
            <a:ext cx="8735567" cy="603745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841881"/>
            <a:ext cx="8735568" cy="60161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40993" y="30226"/>
            <a:ext cx="10110012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pc="-20" dirty="0" smtClean="0"/>
              <a:t>Чек - лист</a:t>
            </a:r>
            <a:endParaRPr spc="-2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856719" y="6476996"/>
            <a:ext cx="335279" cy="3810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4944" y="5675376"/>
            <a:ext cx="2042160" cy="289560"/>
          </a:xfrm>
          <a:custGeom>
            <a:avLst/>
            <a:gdLst/>
            <a:ahLst/>
            <a:cxnLst/>
            <a:rect l="l" t="t" r="r" b="b"/>
            <a:pathLst>
              <a:path w="2042160" h="289560">
                <a:moveTo>
                  <a:pt x="0" y="48260"/>
                </a:moveTo>
                <a:lnTo>
                  <a:pt x="17317" y="11220"/>
                </a:lnTo>
                <a:lnTo>
                  <a:pt x="1993900" y="0"/>
                </a:lnTo>
                <a:lnTo>
                  <a:pt x="2008154" y="2137"/>
                </a:lnTo>
                <a:lnTo>
                  <a:pt x="2038201" y="29080"/>
                </a:lnTo>
                <a:lnTo>
                  <a:pt x="2042160" y="241300"/>
                </a:lnTo>
                <a:lnTo>
                  <a:pt x="2040023" y="255549"/>
                </a:lnTo>
                <a:lnTo>
                  <a:pt x="2013084" y="285600"/>
                </a:lnTo>
                <a:lnTo>
                  <a:pt x="48260" y="289560"/>
                </a:lnTo>
                <a:lnTo>
                  <a:pt x="34010" y="287422"/>
                </a:lnTo>
                <a:lnTo>
                  <a:pt x="3959" y="260479"/>
                </a:lnTo>
                <a:lnTo>
                  <a:pt x="0" y="48260"/>
                </a:lnTo>
                <a:close/>
              </a:path>
            </a:pathLst>
          </a:custGeom>
          <a:ln w="30480">
            <a:solidFill>
              <a:srgbClr val="49FFC3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546080" y="2362200"/>
            <a:ext cx="569976" cy="5486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474709" y="2322829"/>
            <a:ext cx="1599565" cy="149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95325" algn="l"/>
                <a:tab pos="905510" algn="l"/>
              </a:tabLst>
            </a:pPr>
            <a:r>
              <a:rPr sz="900" b="1" dirty="0">
                <a:solidFill>
                  <a:srgbClr val="1D4966"/>
                </a:solidFill>
                <a:latin typeface="Arial"/>
                <a:cs typeface="Arial"/>
              </a:rPr>
              <a:t>х</a:t>
            </a:r>
            <a:r>
              <a:rPr sz="900" b="1" spc="-5" dirty="0">
                <a:solidFill>
                  <a:srgbClr val="1D4966"/>
                </a:solidFill>
                <a:latin typeface="Arial"/>
                <a:cs typeface="Arial"/>
              </a:rPr>
              <a:t>р</a:t>
            </a:r>
            <a:r>
              <a:rPr sz="900" b="1" spc="-25" dirty="0">
                <a:solidFill>
                  <a:srgbClr val="1D4966"/>
                </a:solidFill>
                <a:latin typeface="Arial"/>
                <a:cs typeface="Arial"/>
              </a:rPr>
              <a:t>а</a:t>
            </a:r>
            <a:r>
              <a:rPr sz="900" b="1" spc="5" dirty="0">
                <a:solidFill>
                  <a:srgbClr val="1D4966"/>
                </a:solidFill>
                <a:latin typeface="Arial"/>
                <a:cs typeface="Arial"/>
              </a:rPr>
              <a:t>нен</a:t>
            </a:r>
            <a:r>
              <a:rPr sz="900" b="1" spc="-30" dirty="0">
                <a:solidFill>
                  <a:srgbClr val="1D4966"/>
                </a:solidFill>
                <a:latin typeface="Arial"/>
                <a:cs typeface="Arial"/>
              </a:rPr>
              <a:t>и</a:t>
            </a:r>
            <a:r>
              <a:rPr sz="900" b="1" spc="5" dirty="0">
                <a:solidFill>
                  <a:srgbClr val="1D4966"/>
                </a:solidFill>
                <a:latin typeface="Arial"/>
                <a:cs typeface="Arial"/>
              </a:rPr>
              <a:t>е</a:t>
            </a:r>
            <a:r>
              <a:rPr sz="900" b="1" dirty="0">
                <a:solidFill>
                  <a:srgbClr val="1D4966"/>
                </a:solidFill>
                <a:latin typeface="Arial"/>
                <a:cs typeface="Arial"/>
              </a:rPr>
              <a:t>	</a:t>
            </a:r>
            <a:r>
              <a:rPr sz="900" dirty="0">
                <a:solidFill>
                  <a:srgbClr val="1D4966"/>
                </a:solidFill>
                <a:latin typeface="Arial"/>
                <a:cs typeface="Arial"/>
              </a:rPr>
              <a:t>в	д</a:t>
            </a:r>
            <a:r>
              <a:rPr sz="900" spc="-25" dirty="0">
                <a:solidFill>
                  <a:srgbClr val="1D4966"/>
                </a:solidFill>
                <a:latin typeface="Arial"/>
                <a:cs typeface="Arial"/>
              </a:rPr>
              <a:t>е</a:t>
            </a:r>
            <a:r>
              <a:rPr sz="900" spc="5" dirty="0">
                <a:solidFill>
                  <a:srgbClr val="1D4966"/>
                </a:solidFill>
                <a:latin typeface="Arial"/>
                <a:cs typeface="Arial"/>
              </a:rPr>
              <a:t>п</a:t>
            </a:r>
            <a:r>
              <a:rPr sz="900" dirty="0">
                <a:solidFill>
                  <a:srgbClr val="1D4966"/>
                </a:solidFill>
                <a:latin typeface="Arial"/>
                <a:cs typeface="Arial"/>
              </a:rPr>
              <a:t>о</a:t>
            </a:r>
            <a:r>
              <a:rPr sz="900" spc="-10" dirty="0">
                <a:solidFill>
                  <a:srgbClr val="1D4966"/>
                </a:solidFill>
                <a:latin typeface="Arial"/>
                <a:cs typeface="Arial"/>
              </a:rPr>
              <a:t>з</a:t>
            </a:r>
            <a:r>
              <a:rPr sz="900" spc="-5" dirty="0">
                <a:solidFill>
                  <a:srgbClr val="1D4966"/>
                </a:solidFill>
                <a:latin typeface="Arial"/>
                <a:cs typeface="Arial"/>
              </a:rPr>
              <a:t>и</a:t>
            </a:r>
            <a:r>
              <a:rPr sz="900" spc="-10" dirty="0">
                <a:solidFill>
                  <a:srgbClr val="1D4966"/>
                </a:solidFill>
                <a:latin typeface="Arial"/>
                <a:cs typeface="Arial"/>
              </a:rPr>
              <a:t>т</a:t>
            </a:r>
            <a:r>
              <a:rPr sz="900" dirty="0">
                <a:solidFill>
                  <a:srgbClr val="1D4966"/>
                </a:solidFill>
                <a:latin typeface="Arial"/>
                <a:cs typeface="Arial"/>
              </a:rPr>
              <a:t>ар</a:t>
            </a:r>
            <a:r>
              <a:rPr sz="900" spc="-5" dirty="0">
                <a:solidFill>
                  <a:srgbClr val="1D4966"/>
                </a:solidFill>
                <a:latin typeface="Arial"/>
                <a:cs typeface="Arial"/>
              </a:rPr>
              <a:t>и</a:t>
            </a:r>
            <a:r>
              <a:rPr sz="900" spc="5" dirty="0">
                <a:solidFill>
                  <a:srgbClr val="1D4966"/>
                </a:solidFill>
                <a:latin typeface="Arial"/>
                <a:cs typeface="Arial"/>
              </a:rPr>
              <a:t>й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170418" y="2730850"/>
            <a:ext cx="701777" cy="0"/>
          </a:xfrm>
          <a:custGeom>
            <a:avLst/>
            <a:gdLst/>
            <a:ahLst/>
            <a:cxnLst/>
            <a:rect l="l" t="t" r="r" b="b"/>
            <a:pathLst>
              <a:path w="701777">
                <a:moveTo>
                  <a:pt x="0" y="0"/>
                </a:moveTo>
                <a:lnTo>
                  <a:pt x="701777" y="0"/>
                </a:lnTo>
              </a:path>
            </a:pathLst>
          </a:custGeom>
          <a:ln w="7296">
            <a:solidFill>
              <a:srgbClr val="1C486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393046" y="2730850"/>
            <a:ext cx="637726" cy="0"/>
          </a:xfrm>
          <a:custGeom>
            <a:avLst/>
            <a:gdLst/>
            <a:ahLst/>
            <a:cxnLst/>
            <a:rect l="l" t="t" r="r" b="b"/>
            <a:pathLst>
              <a:path w="637726">
                <a:moveTo>
                  <a:pt x="0" y="0"/>
                </a:moveTo>
                <a:lnTo>
                  <a:pt x="637726" y="0"/>
                </a:lnTo>
              </a:path>
            </a:pathLst>
          </a:custGeom>
          <a:ln w="7296">
            <a:solidFill>
              <a:srgbClr val="1C486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54" y="932434"/>
            <a:ext cx="6502537" cy="55366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190" y="2679953"/>
            <a:ext cx="588137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2000" b="1" spc="-20" dirty="0" smtClean="0">
                <a:solidFill>
                  <a:srgbClr val="0079FF"/>
                </a:solidFill>
                <a:latin typeface="Arial"/>
                <a:cs typeface="Arial"/>
              </a:rPr>
              <a:t>Типовые ошибки, допускаемые кадастровыми инженерами при подготовке документов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Freeform: Shape 6">
            <a:extLst>
              <a:ext uri="{FF2B5EF4-FFF2-40B4-BE49-F238E27FC236}">
                <a16:creationId xmlns="" xmlns:a16="http://schemas.microsoft.com/office/drawing/2014/main" xmlns:lc="http://schemas.openxmlformats.org/drawingml/2006/lockedCanvas" id="{85220B04-FC09-4739-BE54-4E91CE970AD5}"/>
              </a:ext>
            </a:extLst>
          </p:cNvPr>
          <p:cNvSpPr/>
          <p:nvPr/>
        </p:nvSpPr>
        <p:spPr>
          <a:xfrm>
            <a:off x="9144000" y="2783227"/>
            <a:ext cx="367766" cy="1291546"/>
          </a:xfrm>
          <a:custGeom>
            <a:avLst/>
            <a:gdLst>
              <a:gd name="connsiteX0" fmla="*/ 9321 w 42749"/>
              <a:gd name="connsiteY0" fmla="*/ 153643 h 235607"/>
              <a:gd name="connsiteX1" fmla="*/ 0 w 42749"/>
              <a:gd name="connsiteY1" fmla="*/ 52393 h 235607"/>
              <a:gd name="connsiteX2" fmla="*/ 0 w 42749"/>
              <a:gd name="connsiteY2" fmla="*/ 51429 h 235607"/>
              <a:gd name="connsiteX3" fmla="*/ 0 w 42749"/>
              <a:gd name="connsiteY3" fmla="*/ 10929 h 235607"/>
              <a:gd name="connsiteX4" fmla="*/ 10929 w 42749"/>
              <a:gd name="connsiteY4" fmla="*/ 0 h 235607"/>
              <a:gd name="connsiteX5" fmla="*/ 31821 w 42749"/>
              <a:gd name="connsiteY5" fmla="*/ 0 h 235607"/>
              <a:gd name="connsiteX6" fmla="*/ 42750 w 42749"/>
              <a:gd name="connsiteY6" fmla="*/ 10929 h 235607"/>
              <a:gd name="connsiteX7" fmla="*/ 42750 w 42749"/>
              <a:gd name="connsiteY7" fmla="*/ 51429 h 235607"/>
              <a:gd name="connsiteX8" fmla="*/ 42750 w 42749"/>
              <a:gd name="connsiteY8" fmla="*/ 52393 h 235607"/>
              <a:gd name="connsiteX9" fmla="*/ 33750 w 42749"/>
              <a:gd name="connsiteY9" fmla="*/ 153643 h 235607"/>
              <a:gd name="connsiteX10" fmla="*/ 23143 w 42749"/>
              <a:gd name="connsiteY10" fmla="*/ 163607 h 235607"/>
              <a:gd name="connsiteX11" fmla="*/ 20571 w 42749"/>
              <a:gd name="connsiteY11" fmla="*/ 163607 h 235607"/>
              <a:gd name="connsiteX12" fmla="*/ 9321 w 42749"/>
              <a:gd name="connsiteY12" fmla="*/ 153643 h 235607"/>
              <a:gd name="connsiteX13" fmla="*/ 1607 w 42749"/>
              <a:gd name="connsiteY13" fmla="*/ 220821 h 235607"/>
              <a:gd name="connsiteX14" fmla="*/ 1607 w 42749"/>
              <a:gd name="connsiteY14" fmla="*/ 208607 h 235607"/>
              <a:gd name="connsiteX15" fmla="*/ 16393 w 42749"/>
              <a:gd name="connsiteY15" fmla="*/ 193821 h 235607"/>
              <a:gd name="connsiteX16" fmla="*/ 26036 w 42749"/>
              <a:gd name="connsiteY16" fmla="*/ 193821 h 235607"/>
              <a:gd name="connsiteX17" fmla="*/ 40821 w 42749"/>
              <a:gd name="connsiteY17" fmla="*/ 208607 h 235607"/>
              <a:gd name="connsiteX18" fmla="*/ 40821 w 42749"/>
              <a:gd name="connsiteY18" fmla="*/ 220821 h 235607"/>
              <a:gd name="connsiteX19" fmla="*/ 26036 w 42749"/>
              <a:gd name="connsiteY19" fmla="*/ 235607 h 235607"/>
              <a:gd name="connsiteX20" fmla="*/ 16393 w 42749"/>
              <a:gd name="connsiteY20" fmla="*/ 235607 h 235607"/>
              <a:gd name="connsiteX21" fmla="*/ 1607 w 42749"/>
              <a:gd name="connsiteY21" fmla="*/ 220821 h 235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749" h="235607">
                <a:moveTo>
                  <a:pt x="9321" y="153643"/>
                </a:moveTo>
                <a:lnTo>
                  <a:pt x="0" y="52393"/>
                </a:lnTo>
                <a:cubicBezTo>
                  <a:pt x="0" y="52071"/>
                  <a:pt x="0" y="51750"/>
                  <a:pt x="0" y="51429"/>
                </a:cubicBezTo>
                <a:lnTo>
                  <a:pt x="0" y="10929"/>
                </a:lnTo>
                <a:cubicBezTo>
                  <a:pt x="0" y="4821"/>
                  <a:pt x="4821" y="0"/>
                  <a:pt x="10929" y="0"/>
                </a:cubicBezTo>
                <a:lnTo>
                  <a:pt x="31821" y="0"/>
                </a:lnTo>
                <a:cubicBezTo>
                  <a:pt x="37929" y="0"/>
                  <a:pt x="42750" y="4821"/>
                  <a:pt x="42750" y="10929"/>
                </a:cubicBezTo>
                <a:lnTo>
                  <a:pt x="42750" y="51429"/>
                </a:lnTo>
                <a:cubicBezTo>
                  <a:pt x="42750" y="51750"/>
                  <a:pt x="42750" y="52071"/>
                  <a:pt x="42750" y="52393"/>
                </a:cubicBezTo>
                <a:lnTo>
                  <a:pt x="33750" y="153643"/>
                </a:lnTo>
                <a:cubicBezTo>
                  <a:pt x="33107" y="159107"/>
                  <a:pt x="28607" y="163607"/>
                  <a:pt x="23143" y="163607"/>
                </a:cubicBezTo>
                <a:lnTo>
                  <a:pt x="20571" y="163607"/>
                </a:lnTo>
                <a:cubicBezTo>
                  <a:pt x="14464" y="163607"/>
                  <a:pt x="9643" y="159107"/>
                  <a:pt x="9321" y="153643"/>
                </a:cubicBezTo>
                <a:close/>
                <a:moveTo>
                  <a:pt x="1607" y="220821"/>
                </a:moveTo>
                <a:lnTo>
                  <a:pt x="1607" y="208607"/>
                </a:lnTo>
                <a:cubicBezTo>
                  <a:pt x="1607" y="200250"/>
                  <a:pt x="8357" y="193821"/>
                  <a:pt x="16393" y="193821"/>
                </a:cubicBezTo>
                <a:lnTo>
                  <a:pt x="26036" y="193821"/>
                </a:lnTo>
                <a:cubicBezTo>
                  <a:pt x="34393" y="193821"/>
                  <a:pt x="40821" y="200571"/>
                  <a:pt x="40821" y="208607"/>
                </a:cubicBezTo>
                <a:lnTo>
                  <a:pt x="40821" y="220821"/>
                </a:lnTo>
                <a:cubicBezTo>
                  <a:pt x="40821" y="229179"/>
                  <a:pt x="34071" y="235607"/>
                  <a:pt x="26036" y="235607"/>
                </a:cubicBezTo>
                <a:lnTo>
                  <a:pt x="16393" y="235607"/>
                </a:lnTo>
                <a:cubicBezTo>
                  <a:pt x="8357" y="235607"/>
                  <a:pt x="1607" y="229179"/>
                  <a:pt x="1607" y="220821"/>
                </a:cubicBezTo>
                <a:close/>
              </a:path>
            </a:pathLst>
          </a:custGeom>
          <a:solidFill>
            <a:schemeClr val="tx2"/>
          </a:solidFill>
          <a:ln w="3151" cap="flat">
            <a:noFill/>
            <a:prstDash val="solid"/>
            <a:miter/>
          </a:ln>
        </p:spPr>
        <p:txBody>
          <a:bodyPr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44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11421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20782" y="0"/>
            <a:ext cx="12192000" cy="826008"/>
          </a:xfrm>
          <a:custGeom>
            <a:avLst/>
            <a:gdLst/>
            <a:ahLst/>
            <a:cxnLst/>
            <a:rect l="l" t="t" r="r" b="b"/>
            <a:pathLst>
              <a:path w="12192000" h="826008">
                <a:moveTo>
                  <a:pt x="0" y="826008"/>
                </a:moveTo>
                <a:lnTo>
                  <a:pt x="12192000" y="826008"/>
                </a:lnTo>
                <a:lnTo>
                  <a:pt x="12192000" y="0"/>
                </a:lnTo>
                <a:lnTo>
                  <a:pt x="0" y="0"/>
                </a:lnTo>
                <a:lnTo>
                  <a:pt x="0" y="826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600" y="201168"/>
            <a:ext cx="429768" cy="4328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5794246"/>
            <a:ext cx="12192000" cy="10637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154669" y="30226"/>
            <a:ext cx="9996335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pc="-20" dirty="0" smtClean="0"/>
              <a:t>Распространённые ошибки по заполнению декларации</a:t>
            </a:r>
            <a:endParaRPr spc="-20" dirty="0"/>
          </a:p>
        </p:txBody>
      </p:sp>
      <p:sp>
        <p:nvSpPr>
          <p:cNvPr id="20" name="object 20"/>
          <p:cNvSpPr/>
          <p:nvPr/>
        </p:nvSpPr>
        <p:spPr>
          <a:xfrm>
            <a:off x="2401697" y="3122041"/>
            <a:ext cx="539927" cy="457200"/>
          </a:xfrm>
          <a:custGeom>
            <a:avLst/>
            <a:gdLst/>
            <a:ahLst/>
            <a:cxnLst/>
            <a:rect l="l" t="t" r="r" b="b"/>
            <a:pathLst>
              <a:path w="539927" h="457200">
                <a:moveTo>
                  <a:pt x="0" y="457200"/>
                </a:moveTo>
                <a:lnTo>
                  <a:pt x="539927" y="457200"/>
                </a:lnTo>
                <a:lnTo>
                  <a:pt x="539927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46145" y="3122041"/>
            <a:ext cx="549744" cy="457200"/>
          </a:xfrm>
          <a:custGeom>
            <a:avLst/>
            <a:gdLst/>
            <a:ahLst/>
            <a:cxnLst/>
            <a:rect l="l" t="t" r="r" b="b"/>
            <a:pathLst>
              <a:path w="549744" h="457200">
                <a:moveTo>
                  <a:pt x="0" y="457200"/>
                </a:moveTo>
                <a:lnTo>
                  <a:pt x="549744" y="457200"/>
                </a:lnTo>
                <a:lnTo>
                  <a:pt x="54974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521457" y="2231771"/>
            <a:ext cx="131572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4510" algn="l"/>
                <a:tab pos="1092835" algn="l"/>
              </a:tabLst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Г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У	</a:t>
            </a:r>
            <a:r>
              <a:rPr sz="1200" b="1" spc="-10" dirty="0" smtClean="0">
                <a:solidFill>
                  <a:srgbClr val="FFFFFF"/>
                </a:solidFill>
                <a:latin typeface="Arial"/>
                <a:cs typeface="Arial"/>
              </a:rPr>
              <a:t>Г</a:t>
            </a:r>
            <a:r>
              <a:rPr sz="1200" b="1" dirty="0" smtClean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911593" y="3047238"/>
            <a:ext cx="504558" cy="457200"/>
          </a:xfrm>
          <a:custGeom>
            <a:avLst/>
            <a:gdLst/>
            <a:ahLst/>
            <a:cxnLst/>
            <a:rect l="l" t="t" r="r" b="b"/>
            <a:pathLst>
              <a:path w="504558" h="457200">
                <a:moveTo>
                  <a:pt x="0" y="457200"/>
                </a:moveTo>
                <a:lnTo>
                  <a:pt x="504558" y="457200"/>
                </a:lnTo>
                <a:lnTo>
                  <a:pt x="504558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16165" y="3047238"/>
            <a:ext cx="549744" cy="457200"/>
          </a:xfrm>
          <a:custGeom>
            <a:avLst/>
            <a:gdLst/>
            <a:ahLst/>
            <a:cxnLst/>
            <a:rect l="l" t="t" r="r" b="b"/>
            <a:pathLst>
              <a:path w="549744" h="457200">
                <a:moveTo>
                  <a:pt x="0" y="457200"/>
                </a:moveTo>
                <a:lnTo>
                  <a:pt x="549744" y="457200"/>
                </a:lnTo>
                <a:lnTo>
                  <a:pt x="54974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911593" y="3778681"/>
            <a:ext cx="504558" cy="363931"/>
          </a:xfrm>
          <a:custGeom>
            <a:avLst/>
            <a:gdLst/>
            <a:ahLst/>
            <a:cxnLst/>
            <a:rect l="l" t="t" r="r" b="b"/>
            <a:pathLst>
              <a:path w="504558" h="363931">
                <a:moveTo>
                  <a:pt x="0" y="363931"/>
                </a:moveTo>
                <a:lnTo>
                  <a:pt x="504558" y="363931"/>
                </a:lnTo>
                <a:lnTo>
                  <a:pt x="504558" y="0"/>
                </a:lnTo>
                <a:lnTo>
                  <a:pt x="0" y="0"/>
                </a:lnTo>
                <a:lnTo>
                  <a:pt x="0" y="3639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416165" y="3778681"/>
            <a:ext cx="549744" cy="363931"/>
          </a:xfrm>
          <a:custGeom>
            <a:avLst/>
            <a:gdLst/>
            <a:ahLst/>
            <a:cxnLst/>
            <a:rect l="l" t="t" r="r" b="b"/>
            <a:pathLst>
              <a:path w="549744" h="363931">
                <a:moveTo>
                  <a:pt x="0" y="363931"/>
                </a:moveTo>
                <a:lnTo>
                  <a:pt x="549744" y="363931"/>
                </a:lnTo>
                <a:lnTo>
                  <a:pt x="549744" y="0"/>
                </a:lnTo>
                <a:lnTo>
                  <a:pt x="0" y="0"/>
                </a:lnTo>
                <a:lnTo>
                  <a:pt x="0" y="3639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6492366" y="2176526"/>
            <a:ext cx="131572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4510" algn="l"/>
                <a:tab pos="1092835" algn="l"/>
              </a:tabLst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Г</a:t>
            </a:r>
            <a:r>
              <a:rPr sz="1200" b="1" spc="3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У	</a:t>
            </a:r>
            <a:r>
              <a:rPr sz="1200" b="1" spc="-10" dirty="0" smtClean="0">
                <a:solidFill>
                  <a:srgbClr val="FFFFFF"/>
                </a:solidFill>
                <a:latin typeface="Arial"/>
                <a:cs typeface="Arial"/>
              </a:rPr>
              <a:t>ГР</a:t>
            </a:r>
            <a:r>
              <a:rPr sz="1200" b="1" dirty="0" smtClean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spc="-10" dirty="0" smtClean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9211818" y="1641983"/>
            <a:ext cx="2031364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каз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елей 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на  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024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г</a:t>
            </a:r>
            <a:r>
              <a:rPr sz="1200" b="1" spc="1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ду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10381233" y="3159379"/>
            <a:ext cx="539927" cy="457200"/>
          </a:xfrm>
          <a:custGeom>
            <a:avLst/>
            <a:gdLst/>
            <a:ahLst/>
            <a:cxnLst/>
            <a:rect l="l" t="t" r="r" b="b"/>
            <a:pathLst>
              <a:path w="539927" h="457200">
                <a:moveTo>
                  <a:pt x="0" y="457200"/>
                </a:moveTo>
                <a:lnTo>
                  <a:pt x="539927" y="457200"/>
                </a:lnTo>
                <a:lnTo>
                  <a:pt x="539927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0381233" y="3890949"/>
            <a:ext cx="539927" cy="343992"/>
          </a:xfrm>
          <a:custGeom>
            <a:avLst/>
            <a:gdLst/>
            <a:ahLst/>
            <a:cxnLst/>
            <a:rect l="l" t="t" r="r" b="b"/>
            <a:pathLst>
              <a:path w="539927" h="343992">
                <a:moveTo>
                  <a:pt x="0" y="343992"/>
                </a:moveTo>
                <a:lnTo>
                  <a:pt x="539927" y="343992"/>
                </a:lnTo>
                <a:lnTo>
                  <a:pt x="539927" y="0"/>
                </a:lnTo>
                <a:lnTo>
                  <a:pt x="0" y="0"/>
                </a:lnTo>
                <a:lnTo>
                  <a:pt x="0" y="3439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1425808" y="3890949"/>
            <a:ext cx="549744" cy="343992"/>
          </a:xfrm>
          <a:custGeom>
            <a:avLst/>
            <a:gdLst/>
            <a:ahLst/>
            <a:cxnLst/>
            <a:rect l="l" t="t" r="r" b="b"/>
            <a:pathLst>
              <a:path w="549744" h="343992">
                <a:moveTo>
                  <a:pt x="0" y="343992"/>
                </a:moveTo>
                <a:lnTo>
                  <a:pt x="549744" y="343992"/>
                </a:lnTo>
                <a:lnTo>
                  <a:pt x="549744" y="0"/>
                </a:lnTo>
                <a:lnTo>
                  <a:pt x="0" y="0"/>
                </a:lnTo>
                <a:lnTo>
                  <a:pt x="0" y="3439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6492365" y="1585253"/>
            <a:ext cx="5335115" cy="415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lang="ru-RU" b="1" dirty="0" smtClean="0"/>
              <a:t>Распространённые ошибки:</a:t>
            </a:r>
            <a:br>
              <a:rPr lang="ru-RU" b="1" dirty="0" smtClean="0"/>
            </a:br>
            <a:r>
              <a:rPr lang="ru-RU" dirty="0" smtClean="0"/>
              <a:t>- не верно заполонены адресные характеристики; </a:t>
            </a:r>
          </a:p>
          <a:p>
            <a:pPr marL="12700" marR="6350">
              <a:lnSpc>
                <a:spcPct val="100000"/>
              </a:lnSpc>
            </a:pPr>
            <a:r>
              <a:rPr lang="ru-RU" dirty="0" smtClean="0"/>
              <a:t>- не верно указывается/не указывается  СНИЛС правообладателя;</a:t>
            </a:r>
            <a:br>
              <a:rPr lang="ru-RU" dirty="0" smtClean="0"/>
            </a:br>
            <a:r>
              <a:rPr lang="ru-RU" dirty="0" smtClean="0"/>
              <a:t>- не верно указан/не указан материал стен;</a:t>
            </a:r>
            <a:br>
              <a:rPr lang="ru-RU" dirty="0" smtClean="0"/>
            </a:br>
            <a:r>
              <a:rPr lang="ru-RU" dirty="0" smtClean="0"/>
              <a:t>- не указан кадастровый номер земельного участка, на котором расположен ОН;</a:t>
            </a:r>
            <a:br>
              <a:rPr lang="ru-RU" dirty="0" smtClean="0"/>
            </a:br>
            <a:r>
              <a:rPr lang="ru-RU" dirty="0" smtClean="0"/>
              <a:t>- декларацию заполняют не все участники долевой/совместной собственности;</a:t>
            </a:r>
            <a:br>
              <a:rPr lang="ru-RU" dirty="0" smtClean="0"/>
            </a:br>
            <a:r>
              <a:rPr lang="ru-RU" dirty="0" smtClean="0"/>
              <a:t>- не верно заполняют представительство (не указывают реквизиты документа); </a:t>
            </a:r>
            <a:br>
              <a:rPr lang="ru-RU" dirty="0" smtClean="0"/>
            </a:br>
            <a:r>
              <a:rPr lang="ru-RU" dirty="0" smtClean="0"/>
              <a:t>- имеются разночтения в декларации и техническом плане;</a:t>
            </a:r>
          </a:p>
          <a:p>
            <a:pPr marL="12700" marR="6350">
              <a:lnSpc>
                <a:spcPct val="100000"/>
              </a:lnSpc>
            </a:pPr>
            <a:r>
              <a:rPr lang="ru-RU" dirty="0" smtClean="0"/>
              <a:t>- дата заполнения декларации позже даты подготовки тех. плана</a:t>
            </a:r>
            <a:r>
              <a:rPr sz="1200" b="1" dirty="0" smtClean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134" name="Рисунок 1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84" y="1628783"/>
            <a:ext cx="5804916" cy="39338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8480" y="-38100"/>
            <a:ext cx="10110012" cy="919225"/>
          </a:xfrm>
          <a:prstGeom prst="rect">
            <a:avLst/>
          </a:prstGeom>
        </p:spPr>
        <p:txBody>
          <a:bodyPr vert="horz" wrap="square" lIns="0" tIns="178815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300" dirty="0" smtClean="0"/>
              <a:t>Топ </a:t>
            </a:r>
            <a:r>
              <a:rPr lang="ru-RU" sz="2300" dirty="0"/>
              <a:t>ошибок за 2 квартал 2024 года  к межевому </a:t>
            </a:r>
            <a:r>
              <a:rPr lang="ru-RU" sz="2300" dirty="0" smtClean="0"/>
              <a:t>и техническому планам подготавливаемым </a:t>
            </a:r>
            <a:r>
              <a:rPr lang="ru-RU" sz="2300" dirty="0"/>
              <a:t>кадастровыми инженерами </a:t>
            </a:r>
            <a:endParaRPr sz="2300" dirty="0"/>
          </a:p>
        </p:txBody>
      </p:sp>
      <p:sp>
        <p:nvSpPr>
          <p:cNvPr id="18" name="object 18"/>
          <p:cNvSpPr/>
          <p:nvPr/>
        </p:nvSpPr>
        <p:spPr>
          <a:xfrm>
            <a:off x="121283" y="1012786"/>
            <a:ext cx="609600" cy="5273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Прямоугольник 14"/>
          <p:cNvSpPr/>
          <p:nvPr/>
        </p:nvSpPr>
        <p:spPr>
          <a:xfrm>
            <a:off x="730883" y="990600"/>
            <a:ext cx="112014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Границы земельного участка, о государственном кадастровом учете которого представлено заявление, пересекают границы другого земельного участка, сведения о котором содержатся в ЕГРН;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Границы земельного участка, о государственном кадастровом учете которого представлено заявление, пересекают границы населенного пункта;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Границы земельного участка, о государственном кадастровом учете которого представлено заявление, пересекают границы территориальных зон;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 smtClean="0"/>
              <a:t>Вид </a:t>
            </a:r>
            <a:r>
              <a:rPr lang="ru-RU" sz="1500" dirty="0"/>
              <a:t>разрешенного использования </a:t>
            </a:r>
            <a:r>
              <a:rPr lang="ru-RU" sz="1500" dirty="0" smtClean="0"/>
              <a:t> образуемого земельного </a:t>
            </a:r>
            <a:r>
              <a:rPr lang="ru-RU" sz="1500" dirty="0"/>
              <a:t>участка, указанный в межевом </a:t>
            </a:r>
            <a:r>
              <a:rPr lang="ru-RU" sz="1500" dirty="0" smtClean="0"/>
              <a:t>плане, </a:t>
            </a:r>
            <a:r>
              <a:rPr lang="ru-RU" sz="1500" dirty="0"/>
              <a:t>не соответствует сведениям ЕГРН о виде разрешенного использования исходного земельного участка, при этом документы, подтверждающие изменение указанных сведений отсутствуют в межевом плане;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Состав  приложений технического плана не соответствует требованиям к подготовке технического плана, утвержденных  Приказом </a:t>
            </a:r>
            <a:r>
              <a:rPr lang="ru-RU" sz="1500" dirty="0" err="1"/>
              <a:t>Росреестра</a:t>
            </a:r>
            <a:r>
              <a:rPr lang="ru-RU" sz="1500" dirty="0"/>
              <a:t> от 15.03.2022 № П/0082;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В техническом плане указаны не все земельные участки и/или кадастровые кварталы, на (-под, -над) которыми расположен объект капитального </a:t>
            </a:r>
            <a:r>
              <a:rPr lang="ru-RU" sz="1500" dirty="0" smtClean="0"/>
              <a:t>строительства;</a:t>
            </a:r>
            <a:endParaRPr lang="ru-RU" sz="15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В техническом плане не верно указан вид объекта недвижимости, в отношении которого подготавливается технический </a:t>
            </a:r>
            <a:r>
              <a:rPr lang="ru-RU" sz="1500" dirty="0" smtClean="0"/>
              <a:t>план;</a:t>
            </a:r>
            <a:endParaRPr lang="ru-RU" sz="15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Нарушены требования к заполнению Декларации об объекте недвижимости, утвержденные Приказом </a:t>
            </a:r>
            <a:r>
              <a:rPr lang="ru-RU" sz="1500" dirty="0" err="1"/>
              <a:t>Росреестра</a:t>
            </a:r>
            <a:r>
              <a:rPr lang="ru-RU" sz="1500" dirty="0"/>
              <a:t> от 04.03.2022 </a:t>
            </a:r>
            <a:endParaRPr lang="ru-RU" sz="1500" dirty="0" smtClean="0"/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 smtClean="0"/>
              <a:t>№ </a:t>
            </a:r>
            <a:r>
              <a:rPr lang="ru-RU" sz="1500" dirty="0"/>
              <a:t>П/0072, что приводит к противоречию сведений декларации и технического плана;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В составе технического плана отсутствует схема расположения объекта недвижимости (части объекта недвижимости) в границах земельного участка;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500" dirty="0"/>
              <a:t>Ошибки при построении контура объекта капитального строительства в связи с некорректным заполнением раздела "Описание местоположения объекта недвижимости" (</a:t>
            </a:r>
            <a:r>
              <a:rPr lang="ru-RU" sz="1500" dirty="0" err="1"/>
              <a:t>топонекорректность</a:t>
            </a:r>
            <a:r>
              <a:rPr lang="ru-RU" sz="1500" dirty="0"/>
              <a:t>, самопересечение</a:t>
            </a:r>
            <a:r>
              <a:rPr lang="ru-RU" sz="1500" dirty="0" smtClean="0"/>
              <a:t>);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600" dirty="0" smtClean="0"/>
              <a:t>При </a:t>
            </a:r>
            <a:r>
              <a:rPr lang="ru-RU" sz="1600" dirty="0"/>
              <a:t>постановке ОКС на </a:t>
            </a:r>
            <a:r>
              <a:rPr lang="ru-RU" sz="1600" dirty="0" smtClean="0"/>
              <a:t>кадастровый учет </a:t>
            </a:r>
            <a:r>
              <a:rPr lang="ru-RU" sz="1600" dirty="0"/>
              <a:t>при наличии </a:t>
            </a:r>
            <a:r>
              <a:rPr lang="ru-RU" sz="1600" dirty="0" smtClean="0"/>
              <a:t>на земельном участке </a:t>
            </a:r>
            <a:r>
              <a:rPr lang="ru-RU" sz="1600" dirty="0"/>
              <a:t>охранной зоны </a:t>
            </a:r>
            <a:r>
              <a:rPr lang="ru-RU" sz="1600" dirty="0" smtClean="0"/>
              <a:t>Башкирэнерго отсутствует согласование</a:t>
            </a:r>
            <a:r>
              <a:rPr lang="ru-RU" sz="1600" dirty="0"/>
              <a:t>.</a:t>
            </a:r>
            <a:endParaRPr lang="ru-RU" sz="15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50720"/>
            <a:ext cx="12192000" cy="3078479"/>
          </a:xfrm>
          <a:custGeom>
            <a:avLst/>
            <a:gdLst/>
            <a:ahLst/>
            <a:cxnLst/>
            <a:rect l="l" t="t" r="r" b="b"/>
            <a:pathLst>
              <a:path w="12192000" h="3078479">
                <a:moveTo>
                  <a:pt x="0" y="3078479"/>
                </a:moveTo>
                <a:lnTo>
                  <a:pt x="12192000" y="3078479"/>
                </a:lnTo>
                <a:lnTo>
                  <a:pt x="12192000" y="0"/>
                </a:lnTo>
                <a:lnTo>
                  <a:pt x="0" y="0"/>
                </a:lnTo>
                <a:lnTo>
                  <a:pt x="0" y="30784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778516" y="6417198"/>
            <a:ext cx="961303" cy="369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TELEGRAMM-</a:t>
            </a:r>
            <a:r>
              <a:rPr lang="ru-RU" sz="800" dirty="0">
                <a:solidFill>
                  <a:schemeClr val="bg1"/>
                </a:solidFill>
              </a:rPr>
              <a:t>КАНАЛ 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УПРАВЛЕНИЕ РОСРЕЕСТРА ПО РБ </a:t>
            </a:r>
          </a:p>
        </p:txBody>
      </p:sp>
      <p:sp>
        <p:nvSpPr>
          <p:cNvPr id="4" name="object 4"/>
          <p:cNvSpPr/>
          <p:nvPr/>
        </p:nvSpPr>
        <p:spPr>
          <a:xfrm>
            <a:off x="386936" y="200318"/>
            <a:ext cx="825537" cy="9145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14217" y="423678"/>
            <a:ext cx="1358768" cy="582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29246" y="853943"/>
            <a:ext cx="10573" cy="17780"/>
          </a:xfrm>
          <a:custGeom>
            <a:avLst/>
            <a:gdLst/>
            <a:ahLst/>
            <a:cxnLst/>
            <a:rect l="l" t="t" r="r" b="b"/>
            <a:pathLst>
              <a:path w="10573" h="17780">
                <a:moveTo>
                  <a:pt x="0" y="8890"/>
                </a:moveTo>
                <a:lnTo>
                  <a:pt x="10573" y="889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86945" y="849498"/>
            <a:ext cx="52874" cy="0"/>
          </a:xfrm>
          <a:custGeom>
            <a:avLst/>
            <a:gdLst/>
            <a:ahLst/>
            <a:cxnLst/>
            <a:rect l="l" t="t" r="r" b="b"/>
            <a:pathLst>
              <a:path w="52874">
                <a:moveTo>
                  <a:pt x="0" y="0"/>
                </a:moveTo>
                <a:lnTo>
                  <a:pt x="52874" y="0"/>
                </a:lnTo>
              </a:path>
            </a:pathLst>
          </a:custGeom>
          <a:ln w="1016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86945" y="843783"/>
            <a:ext cx="44798" cy="1270"/>
          </a:xfrm>
          <a:custGeom>
            <a:avLst/>
            <a:gdLst/>
            <a:ahLst/>
            <a:cxnLst/>
            <a:rect l="l" t="t" r="r" b="b"/>
            <a:pathLst>
              <a:path w="44798" h="1270">
                <a:moveTo>
                  <a:pt x="0" y="635"/>
                </a:moveTo>
                <a:lnTo>
                  <a:pt x="44798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86945" y="798062"/>
            <a:ext cx="10490" cy="45720"/>
          </a:xfrm>
          <a:custGeom>
            <a:avLst/>
            <a:gdLst/>
            <a:ahLst/>
            <a:cxnLst/>
            <a:rect l="l" t="t" r="r" b="b"/>
            <a:pathLst>
              <a:path w="10490" h="45720">
                <a:moveTo>
                  <a:pt x="0" y="22860"/>
                </a:moveTo>
                <a:lnTo>
                  <a:pt x="10490" y="22860"/>
                </a:lnTo>
              </a:path>
            </a:pathLst>
          </a:custGeom>
          <a:ln w="4699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21337" y="798473"/>
            <a:ext cx="10407" cy="45716"/>
          </a:xfrm>
          <a:custGeom>
            <a:avLst/>
            <a:gdLst/>
            <a:ahLst/>
            <a:cxnLst/>
            <a:rect l="l" t="t" r="r" b="b"/>
            <a:pathLst>
              <a:path w="10407" h="45716">
                <a:moveTo>
                  <a:pt x="0" y="22858"/>
                </a:moveTo>
                <a:lnTo>
                  <a:pt x="10407" y="22858"/>
                </a:lnTo>
              </a:path>
            </a:pathLst>
          </a:custGeom>
          <a:ln w="46986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51649" y="798473"/>
            <a:ext cx="46214" cy="54958"/>
          </a:xfrm>
          <a:custGeom>
            <a:avLst/>
            <a:gdLst/>
            <a:ahLst/>
            <a:cxnLst/>
            <a:rect l="l" t="t" r="r" b="b"/>
            <a:pathLst>
              <a:path w="46214" h="54958">
                <a:moveTo>
                  <a:pt x="10490" y="0"/>
                </a:moveTo>
                <a:lnTo>
                  <a:pt x="0" y="0"/>
                </a:lnTo>
                <a:lnTo>
                  <a:pt x="0" y="54958"/>
                </a:lnTo>
                <a:lnTo>
                  <a:pt x="11611" y="54958"/>
                </a:lnTo>
                <a:lnTo>
                  <a:pt x="20641" y="39971"/>
                </a:lnTo>
                <a:lnTo>
                  <a:pt x="10490" y="39971"/>
                </a:lnTo>
                <a:lnTo>
                  <a:pt x="10490" y="0"/>
                </a:lnTo>
                <a:close/>
              </a:path>
              <a:path w="46214" h="54958">
                <a:moveTo>
                  <a:pt x="46214" y="14948"/>
                </a:moveTo>
                <a:lnTo>
                  <a:pt x="35718" y="14948"/>
                </a:lnTo>
                <a:lnTo>
                  <a:pt x="35718" y="54958"/>
                </a:lnTo>
                <a:lnTo>
                  <a:pt x="46214" y="54958"/>
                </a:lnTo>
                <a:lnTo>
                  <a:pt x="46214" y="14948"/>
                </a:lnTo>
                <a:close/>
              </a:path>
              <a:path w="46214" h="54958">
                <a:moveTo>
                  <a:pt x="46214" y="0"/>
                </a:moveTo>
                <a:lnTo>
                  <a:pt x="34680" y="0"/>
                </a:lnTo>
                <a:lnTo>
                  <a:pt x="10490" y="39971"/>
                </a:lnTo>
                <a:lnTo>
                  <a:pt x="20641" y="39971"/>
                </a:lnTo>
                <a:lnTo>
                  <a:pt x="35718" y="14948"/>
                </a:lnTo>
                <a:lnTo>
                  <a:pt x="46214" y="14948"/>
                </a:lnTo>
                <a:lnTo>
                  <a:pt x="462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12228" y="798473"/>
            <a:ext cx="46214" cy="54958"/>
          </a:xfrm>
          <a:custGeom>
            <a:avLst/>
            <a:gdLst/>
            <a:ahLst/>
            <a:cxnLst/>
            <a:rect l="l" t="t" r="r" b="b"/>
            <a:pathLst>
              <a:path w="46214" h="54958">
                <a:moveTo>
                  <a:pt x="10490" y="0"/>
                </a:moveTo>
                <a:lnTo>
                  <a:pt x="0" y="0"/>
                </a:lnTo>
                <a:lnTo>
                  <a:pt x="0" y="54958"/>
                </a:lnTo>
                <a:lnTo>
                  <a:pt x="11611" y="54958"/>
                </a:lnTo>
                <a:lnTo>
                  <a:pt x="20641" y="39971"/>
                </a:lnTo>
                <a:lnTo>
                  <a:pt x="10490" y="39971"/>
                </a:lnTo>
                <a:lnTo>
                  <a:pt x="10490" y="0"/>
                </a:lnTo>
                <a:close/>
              </a:path>
              <a:path w="46214" h="54958">
                <a:moveTo>
                  <a:pt x="46214" y="14948"/>
                </a:moveTo>
                <a:lnTo>
                  <a:pt x="35718" y="14948"/>
                </a:lnTo>
                <a:lnTo>
                  <a:pt x="35718" y="54958"/>
                </a:lnTo>
                <a:lnTo>
                  <a:pt x="46214" y="54958"/>
                </a:lnTo>
                <a:lnTo>
                  <a:pt x="46214" y="14948"/>
                </a:lnTo>
                <a:close/>
              </a:path>
              <a:path w="46214" h="54958">
                <a:moveTo>
                  <a:pt x="46214" y="0"/>
                </a:moveTo>
                <a:lnTo>
                  <a:pt x="34680" y="0"/>
                </a:lnTo>
                <a:lnTo>
                  <a:pt x="10490" y="39971"/>
                </a:lnTo>
                <a:lnTo>
                  <a:pt x="20641" y="39971"/>
                </a:lnTo>
                <a:lnTo>
                  <a:pt x="35718" y="14948"/>
                </a:lnTo>
                <a:lnTo>
                  <a:pt x="46214" y="14948"/>
                </a:lnTo>
                <a:lnTo>
                  <a:pt x="462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72161" y="869184"/>
            <a:ext cx="7699" cy="2540"/>
          </a:xfrm>
          <a:custGeom>
            <a:avLst/>
            <a:gdLst/>
            <a:ahLst/>
            <a:cxnLst/>
            <a:rect l="l" t="t" r="r" b="b"/>
            <a:pathLst>
              <a:path w="7699" h="2540">
                <a:moveTo>
                  <a:pt x="0" y="1270"/>
                </a:moveTo>
                <a:lnTo>
                  <a:pt x="7699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72573" y="867913"/>
            <a:ext cx="7970" cy="1270"/>
          </a:xfrm>
          <a:custGeom>
            <a:avLst/>
            <a:gdLst/>
            <a:ahLst/>
            <a:cxnLst/>
            <a:rect l="l" t="t" r="r" b="b"/>
            <a:pathLst>
              <a:path w="7970" h="1270">
                <a:moveTo>
                  <a:pt x="0" y="635"/>
                </a:moveTo>
                <a:lnTo>
                  <a:pt x="7970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72978" y="865373"/>
            <a:ext cx="8214" cy="2540"/>
          </a:xfrm>
          <a:custGeom>
            <a:avLst/>
            <a:gdLst/>
            <a:ahLst/>
            <a:cxnLst/>
            <a:rect l="l" t="t" r="r" b="b"/>
            <a:pathLst>
              <a:path w="8214" h="2540">
                <a:moveTo>
                  <a:pt x="0" y="1270"/>
                </a:moveTo>
                <a:lnTo>
                  <a:pt x="8214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73523" y="862833"/>
            <a:ext cx="8501" cy="2540"/>
          </a:xfrm>
          <a:custGeom>
            <a:avLst/>
            <a:gdLst/>
            <a:ahLst/>
            <a:cxnLst/>
            <a:rect l="l" t="t" r="r" b="b"/>
            <a:pathLst>
              <a:path w="8501" h="2540">
                <a:moveTo>
                  <a:pt x="0" y="1270"/>
                </a:moveTo>
                <a:lnTo>
                  <a:pt x="8501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74042" y="860293"/>
            <a:ext cx="8800" cy="2540"/>
          </a:xfrm>
          <a:custGeom>
            <a:avLst/>
            <a:gdLst/>
            <a:ahLst/>
            <a:cxnLst/>
            <a:rect l="l" t="t" r="r" b="b"/>
            <a:pathLst>
              <a:path w="8800" h="2540">
                <a:moveTo>
                  <a:pt x="0" y="1270"/>
                </a:moveTo>
                <a:lnTo>
                  <a:pt x="8800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874400" y="859023"/>
            <a:ext cx="9021" cy="1270"/>
          </a:xfrm>
          <a:custGeom>
            <a:avLst/>
            <a:gdLst/>
            <a:ahLst/>
            <a:cxnLst/>
            <a:rect l="l" t="t" r="r" b="b"/>
            <a:pathLst>
              <a:path w="9021" h="1270">
                <a:moveTo>
                  <a:pt x="0" y="635"/>
                </a:moveTo>
                <a:lnTo>
                  <a:pt x="9021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74736" y="856483"/>
            <a:ext cx="9225" cy="2540"/>
          </a:xfrm>
          <a:custGeom>
            <a:avLst/>
            <a:gdLst/>
            <a:ahLst/>
            <a:cxnLst/>
            <a:rect l="l" t="t" r="r" b="b"/>
            <a:pathLst>
              <a:path w="9225" h="2540">
                <a:moveTo>
                  <a:pt x="0" y="1270"/>
                </a:moveTo>
                <a:lnTo>
                  <a:pt x="9225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75157" y="853943"/>
            <a:ext cx="9503" cy="2540"/>
          </a:xfrm>
          <a:custGeom>
            <a:avLst/>
            <a:gdLst/>
            <a:ahLst/>
            <a:cxnLst/>
            <a:rect l="l" t="t" r="r" b="b"/>
            <a:pathLst>
              <a:path w="9503" h="2540">
                <a:moveTo>
                  <a:pt x="0" y="1270"/>
                </a:moveTo>
                <a:lnTo>
                  <a:pt x="9503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75449" y="852673"/>
            <a:ext cx="9719" cy="1270"/>
          </a:xfrm>
          <a:custGeom>
            <a:avLst/>
            <a:gdLst/>
            <a:ahLst/>
            <a:cxnLst/>
            <a:rect l="l" t="t" r="r" b="b"/>
            <a:pathLst>
              <a:path w="9719" h="1270">
                <a:moveTo>
                  <a:pt x="0" y="635"/>
                </a:moveTo>
                <a:lnTo>
                  <a:pt x="9719" y="635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75703" y="850133"/>
            <a:ext cx="9870" cy="2540"/>
          </a:xfrm>
          <a:custGeom>
            <a:avLst/>
            <a:gdLst/>
            <a:ahLst/>
            <a:cxnLst/>
            <a:rect l="l" t="t" r="r" b="b"/>
            <a:pathLst>
              <a:path w="9870" h="2540">
                <a:moveTo>
                  <a:pt x="0" y="1270"/>
                </a:moveTo>
                <a:lnTo>
                  <a:pt x="9870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875941" y="847593"/>
            <a:ext cx="10043" cy="2540"/>
          </a:xfrm>
          <a:custGeom>
            <a:avLst/>
            <a:gdLst/>
            <a:ahLst/>
            <a:cxnLst/>
            <a:rect l="l" t="t" r="r" b="b"/>
            <a:pathLst>
              <a:path w="10043" h="2540">
                <a:moveTo>
                  <a:pt x="0" y="1270"/>
                </a:moveTo>
                <a:lnTo>
                  <a:pt x="10043" y="1270"/>
                </a:lnTo>
              </a:path>
            </a:pathLst>
          </a:custGeom>
          <a:ln w="38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76213" y="843783"/>
            <a:ext cx="10180" cy="3810"/>
          </a:xfrm>
          <a:custGeom>
            <a:avLst/>
            <a:gdLst/>
            <a:ahLst/>
            <a:cxnLst/>
            <a:rect l="l" t="t" r="r" b="b"/>
            <a:pathLst>
              <a:path w="10180" h="3810">
                <a:moveTo>
                  <a:pt x="0" y="1905"/>
                </a:moveTo>
                <a:lnTo>
                  <a:pt x="10180" y="1905"/>
                </a:lnTo>
              </a:path>
            </a:pathLst>
          </a:custGeom>
          <a:ln w="508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589776" y="743699"/>
            <a:ext cx="5520435" cy="55173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09816" y="1063752"/>
            <a:ext cx="4849368" cy="48463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28" name="object 28"/>
          <p:cNvSpPr txBox="1"/>
          <p:nvPr/>
        </p:nvSpPr>
        <p:spPr>
          <a:xfrm>
            <a:off x="656524" y="2926699"/>
            <a:ext cx="509460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400" b="1" spc="20" dirty="0" smtClean="0">
                <a:solidFill>
                  <a:srgbClr val="0079FF"/>
                </a:solidFill>
                <a:latin typeface="Arial"/>
                <a:cs typeface="Arial"/>
              </a:rPr>
              <a:t>Спасибо за внимание!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0" name="object 28"/>
          <p:cNvSpPr/>
          <p:nvPr/>
        </p:nvSpPr>
        <p:spPr>
          <a:xfrm>
            <a:off x="7312152" y="2761488"/>
            <a:ext cx="3953255" cy="18836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xmlns:lc="http://schemas.openxmlformats.org/drawingml/2006/lockedCanvas" id="{75C7E054-E0BF-4D22-80F9-5D4BF2EF84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468" y="5203395"/>
            <a:ext cx="1188472" cy="141335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11268" y="5269955"/>
            <a:ext cx="942981" cy="97812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74151" y="5260862"/>
            <a:ext cx="943200" cy="987216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174151" y="6340418"/>
            <a:ext cx="94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УПРАВЛЕНИЕ РОСРЕЕСТРА ПО РБ ВКОНТАКТЕ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412</Words>
  <Application>Microsoft Office PowerPoint</Application>
  <PresentationFormat>Произвольный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Уменьшение ошибок на этапе приема документов</vt:lpstr>
      <vt:lpstr>Чек - лист</vt:lpstr>
      <vt:lpstr>Презентация PowerPoint</vt:lpstr>
      <vt:lpstr>Распространённые ошибки по заполнению декларации</vt:lpstr>
      <vt:lpstr>Топ ошибок за 2 квартал 2024 года  к межевому и техническому планам подготавливаемым кадастровыми инженерами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Давлетшина Светлана Фанзировна</cp:lastModifiedBy>
  <cp:revision>29</cp:revision>
  <dcterms:created xsi:type="dcterms:W3CDTF">2024-06-26T09:51:42Z</dcterms:created>
  <dcterms:modified xsi:type="dcterms:W3CDTF">2024-06-27T05:21:56Z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2024-01-31T00:00:00Z</vt:filetime>
  </property>
  <property fmtid="{D5CDD505-2E9C-101B-9397-08002B2CF9AE}" pid="3" name="LastSaved">
    <vt:filetime>2024-06-26T00:00:00Z</vt:filetime>
  </property>
</Properties>
</file>